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4" r:id="rId3"/>
    <p:sldId id="269" r:id="rId4"/>
    <p:sldId id="270" r:id="rId5"/>
    <p:sldId id="271" r:id="rId6"/>
    <p:sldId id="272" r:id="rId7"/>
    <p:sldId id="273" r:id="rId8"/>
    <p:sldId id="274" r:id="rId9"/>
    <p:sldId id="267" r:id="rId10"/>
  </p:sldIdLst>
  <p:sldSz cx="9144000" cy="6858000" type="screen4x3"/>
  <p:notesSz cx="6858000" cy="9144000"/>
  <p:embeddedFontLst>
    <p:embeddedFont>
      <p:font typeface="Sassoon Infant Md" panose="02000603050000020003" charset="0"/>
      <p:regular r:id="rId13"/>
    </p:embeddedFont>
    <p:embeddedFont>
      <p:font typeface="BPreplay" panose="020005030000000200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Sassoon Infant Rg" panose="02000503030000020003"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1EB"/>
    <a:srgbClr val="ACDDFC"/>
    <a:srgbClr val="21A6F9"/>
    <a:srgbClr val="1C1C1C"/>
    <a:srgbClr val="2898A8"/>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showGuides="1">
      <p:cViewPr varScale="1">
        <p:scale>
          <a:sx n="113" d="100"/>
          <a:sy n="113" d="100"/>
        </p:scale>
        <p:origin x="1332" y="96"/>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pct5">
          <a:fgClr>
            <a:schemeClr val="accent5"/>
          </a:fgClr>
          <a:bgClr>
            <a:schemeClr val="bg1"/>
          </a:bgClr>
        </a:pattFill>
        <a:effectLst/>
      </p:bgPr>
    </p:bg>
    <p:spTree>
      <p:nvGrpSpPr>
        <p:cNvPr id="1" name=""/>
        <p:cNvGrpSpPr/>
        <p:nvPr/>
      </p:nvGrpSpPr>
      <p:grpSpPr>
        <a:xfrm>
          <a:off x="0" y="0"/>
          <a:ext cx="0" cy="0"/>
          <a:chOff x="0" y="0"/>
          <a:chExt cx="0" cy="0"/>
        </a:xfrm>
      </p:grpSpPr>
      <p:sp>
        <p:nvSpPr>
          <p:cNvPr id="2" name="TextBox 1"/>
          <p:cNvSpPr txBox="1"/>
          <p:nvPr userDrawn="1"/>
        </p:nvSpPr>
        <p:spPr>
          <a:xfrm>
            <a:off x="1532896" y="2078266"/>
            <a:ext cx="6068680" cy="2677656"/>
          </a:xfrm>
          <a:prstGeom prst="rect">
            <a:avLst/>
          </a:prstGeom>
          <a:noFill/>
        </p:spPr>
        <p:txBody>
          <a:bodyPr wrap="square" rtlCol="0">
            <a:spAutoFit/>
          </a:bodyPr>
          <a:lstStyle/>
          <a:p>
            <a:pPr algn="ctr"/>
            <a:r>
              <a:rPr lang="en-GB" sz="2400" dirty="0">
                <a:latin typeface="BPreplay" panose="02000503000000020004" pitchFamily="50" charset="0"/>
              </a:rPr>
              <a:t>Please create your title slide, main slides and end slide backgrounds in </a:t>
            </a:r>
            <a:r>
              <a:rPr lang="en-GB" sz="2400" b="1" dirty="0">
                <a:latin typeface="BPreplay" panose="02000503000000020004" pitchFamily="50" charset="0"/>
              </a:rPr>
              <a:t>Photoshop</a:t>
            </a:r>
            <a:r>
              <a:rPr lang="en-GB" sz="2400" dirty="0">
                <a:latin typeface="BPreplay" panose="02000503000000020004" pitchFamily="50" charset="0"/>
              </a:rPr>
              <a:t> using the </a:t>
            </a:r>
            <a:r>
              <a:rPr lang="en-GB" sz="2400" b="1" dirty="0">
                <a:latin typeface="BPreplay" panose="02000503000000020004" pitchFamily="50" charset="0"/>
              </a:rPr>
              <a:t>PowerPoint Actions</a:t>
            </a:r>
            <a:r>
              <a:rPr lang="en-GB" sz="2400" b="0" baseline="0" dirty="0">
                <a:latin typeface="BPreplay" panose="02000503000000020004" pitchFamily="50" charset="0"/>
              </a:rPr>
              <a:t> (Z:\#Action Templates\#Actions\PowerPoint)</a:t>
            </a:r>
            <a:endParaRPr lang="en-GB" sz="2400" dirty="0">
              <a:latin typeface="BPreplay" panose="02000503000000020004" pitchFamily="50" charset="0"/>
            </a:endParaRPr>
          </a:p>
          <a:p>
            <a:pPr algn="ctr"/>
            <a:endParaRPr lang="en-GB" sz="2400" dirty="0">
              <a:latin typeface="BPreplay" panose="02000503000000020004" pitchFamily="50" charset="0"/>
            </a:endParaRPr>
          </a:p>
          <a:p>
            <a:pPr algn="ctr"/>
            <a:r>
              <a:rPr lang="en-GB" sz="2400" dirty="0">
                <a:latin typeface="BPreplay" panose="02000503000000020004" pitchFamily="50" charset="0"/>
              </a:rPr>
              <a:t>Add your backgrounds to the appropriate </a:t>
            </a:r>
            <a:r>
              <a:rPr lang="en-GB" sz="2400" b="1" dirty="0">
                <a:latin typeface="BPreplay" panose="02000503000000020004" pitchFamily="50" charset="0"/>
              </a:rPr>
              <a:t>Master Slides</a:t>
            </a:r>
            <a:r>
              <a:rPr lang="en-GB" sz="2400" dirty="0">
                <a:latin typeface="BPreplay" panose="02000503000000020004" pitchFamily="50" charset="0"/>
              </a:rPr>
              <a:t>.</a:t>
            </a:r>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5"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48" y="2494138"/>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flipH="1">
            <a:off x="3337552" y="2494138"/>
            <a:ext cx="2464127"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5909923" y="248161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755647"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337553"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8"/>
          </p:nvPr>
        </p:nvSpPr>
        <p:spPr>
          <a:xfrm flipH="1">
            <a:off x="5909924"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11149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p:nvPr>
        </p:nvSpPr>
        <p:spPr>
          <a:xfrm>
            <a:off x="755649" y="1513946"/>
            <a:ext cx="2997201"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3" name="Content Placeholder 2"/>
          <p:cNvSpPr>
            <a:spLocks noGrp="1"/>
          </p:cNvSpPr>
          <p:nvPr>
            <p:ph idx="13"/>
          </p:nvPr>
        </p:nvSpPr>
        <p:spPr>
          <a:xfrm flipH="1">
            <a:off x="3752849" y="1513944"/>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4"/>
          </p:nvPr>
        </p:nvSpPr>
        <p:spPr>
          <a:xfrm flipH="1">
            <a:off x="6117162" y="1513943"/>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5"/>
          </p:nvPr>
        </p:nvSpPr>
        <p:spPr>
          <a:xfrm flipH="1">
            <a:off x="3765547" y="3059085"/>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6117162" y="3062996"/>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752849" y="4612048"/>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8"/>
          </p:nvPr>
        </p:nvSpPr>
        <p:spPr>
          <a:xfrm flipH="1">
            <a:off x="6117162" y="4616560"/>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85688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pattFill prst="pct5">
          <a:fgClr>
            <a:schemeClr val="accent5"/>
          </a:fgClr>
          <a:bgClr>
            <a:schemeClr val="bg1"/>
          </a:bgClr>
        </a:pattFill>
        <a:effectLst/>
      </p:bgPr>
    </p:bg>
    <p:spTree>
      <p:nvGrpSpPr>
        <p:cNvPr id="1" name=""/>
        <p:cNvGrpSpPr/>
        <p:nvPr/>
      </p:nvGrpSpPr>
      <p:grpSpPr>
        <a:xfrm>
          <a:off x="0" y="0"/>
          <a:ext cx="0" cy="0"/>
          <a:chOff x="0" y="0"/>
          <a:chExt cx="0" cy="0"/>
        </a:xfrm>
      </p:grpSpPr>
      <p:sp>
        <p:nvSpPr>
          <p:cNvPr id="4" name="TextBox 3"/>
          <p:cNvSpPr txBox="1"/>
          <p:nvPr userDrawn="1"/>
        </p:nvSpPr>
        <p:spPr>
          <a:xfrm>
            <a:off x="1532896" y="2078266"/>
            <a:ext cx="6068680" cy="2677656"/>
          </a:xfrm>
          <a:prstGeom prst="rect">
            <a:avLst/>
          </a:prstGeom>
          <a:noFill/>
        </p:spPr>
        <p:txBody>
          <a:bodyPr wrap="square" rtlCol="0">
            <a:spAutoFit/>
          </a:bodyPr>
          <a:lstStyle/>
          <a:p>
            <a:pPr algn="ctr"/>
            <a:r>
              <a:rPr lang="en-GB" sz="2400" dirty="0">
                <a:latin typeface="BPreplay" panose="02000503000000020004" pitchFamily="50" charset="0"/>
              </a:rPr>
              <a:t>Please create your title slide, main slides and end slide backgrounds in </a:t>
            </a:r>
            <a:r>
              <a:rPr lang="en-GB" sz="2400" b="1" dirty="0">
                <a:latin typeface="BPreplay" panose="02000503000000020004" pitchFamily="50" charset="0"/>
              </a:rPr>
              <a:t>Photoshop</a:t>
            </a:r>
            <a:r>
              <a:rPr lang="en-GB" sz="2400" dirty="0">
                <a:latin typeface="BPreplay" panose="02000503000000020004" pitchFamily="50" charset="0"/>
              </a:rPr>
              <a:t> using the </a:t>
            </a:r>
            <a:r>
              <a:rPr lang="en-GB" sz="2400" b="1" dirty="0">
                <a:latin typeface="BPreplay" panose="02000503000000020004" pitchFamily="50" charset="0"/>
              </a:rPr>
              <a:t>PowerPoint Actions</a:t>
            </a:r>
            <a:r>
              <a:rPr lang="en-GB" sz="2400" b="0" baseline="0" dirty="0">
                <a:latin typeface="BPreplay" panose="02000503000000020004" pitchFamily="50" charset="0"/>
              </a:rPr>
              <a:t> (Z:\#Action Templates\#Actions\PowerPoint)</a:t>
            </a:r>
            <a:endParaRPr lang="en-GB" sz="2400" dirty="0">
              <a:latin typeface="BPreplay" panose="02000503000000020004" pitchFamily="50" charset="0"/>
            </a:endParaRPr>
          </a:p>
          <a:p>
            <a:pPr algn="ctr"/>
            <a:endParaRPr lang="en-GB" sz="2400" dirty="0">
              <a:latin typeface="BPreplay" panose="02000503000000020004" pitchFamily="50" charset="0"/>
            </a:endParaRPr>
          </a:p>
          <a:p>
            <a:pPr algn="ctr"/>
            <a:r>
              <a:rPr lang="en-GB" sz="2400" dirty="0">
                <a:latin typeface="BPreplay" panose="02000503000000020004" pitchFamily="50" charset="0"/>
              </a:rPr>
              <a:t>Add your backgrounds to the appropriate </a:t>
            </a:r>
            <a:r>
              <a:rPr lang="en-GB" sz="2400" b="1" dirty="0">
                <a:latin typeface="BPreplay" panose="02000503000000020004" pitchFamily="50" charset="0"/>
              </a:rPr>
              <a:t>Master Slides</a:t>
            </a:r>
            <a:r>
              <a:rPr lang="en-GB" sz="2400" dirty="0">
                <a:latin typeface="BPreplay" panose="02000503000000020004" pitchFamily="50" charset="0"/>
              </a:rPr>
              <a:t>.</a:t>
            </a:r>
          </a:p>
        </p:txBody>
      </p:sp>
    </p:spTree>
    <p:extLst>
      <p:ext uri="{BB962C8B-B14F-4D97-AF65-F5344CB8AC3E}">
        <p14:creationId xmlns:p14="http://schemas.microsoft.com/office/powerpoint/2010/main" val="168197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6" name="Rectangle 5"/>
          <p:cNvSpPr/>
          <p:nvPr userDrawn="1"/>
        </p:nvSpPr>
        <p:spPr>
          <a:xfrm>
            <a:off x="457197" y="1513944"/>
            <a:ext cx="8220075" cy="488209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tIns="25200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81813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3" name="Group 2"/>
          <p:cNvGrpSpPr/>
          <p:nvPr userDrawn="1"/>
        </p:nvGrpSpPr>
        <p:grpSpPr>
          <a:xfrm>
            <a:off x="4002736" y="1738841"/>
            <a:ext cx="4189074" cy="4129086"/>
            <a:chOff x="4002736" y="1755885"/>
            <a:chExt cx="4189074" cy="4129086"/>
          </a:xfrm>
        </p:grpSpPr>
        <p:sp>
          <p:nvSpPr>
            <p:cNvPr id="9" name="Oval 8"/>
            <p:cNvSpPr/>
            <p:nvPr userDrawn="1"/>
          </p:nvSpPr>
          <p:spPr bwMode="auto">
            <a:xfrm>
              <a:off x="4002736" y="175588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1" name="Oval 10"/>
            <p:cNvSpPr/>
            <p:nvPr userDrawn="1"/>
          </p:nvSpPr>
          <p:spPr bwMode="auto">
            <a:xfrm>
              <a:off x="6193147" y="1755885"/>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2" name="Oval 11"/>
            <p:cNvSpPr/>
            <p:nvPr userDrawn="1"/>
          </p:nvSpPr>
          <p:spPr bwMode="auto">
            <a:xfrm>
              <a:off x="6193147" y="3886309"/>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3" name="Oval 12"/>
            <p:cNvSpPr/>
            <p:nvPr userDrawn="1"/>
          </p:nvSpPr>
          <p:spPr bwMode="auto">
            <a:xfrm>
              <a:off x="4002736" y="388630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grpSp>
      <p:sp>
        <p:nvSpPr>
          <p:cNvPr id="14" name="Content Placeholder 2"/>
          <p:cNvSpPr>
            <a:spLocks noGrp="1"/>
          </p:cNvSpPr>
          <p:nvPr userDrawn="1">
            <p:ph idx="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userDrawn="1">
            <p:ph idx="10"/>
          </p:nvPr>
        </p:nvSpPr>
        <p:spPr>
          <a:xfrm>
            <a:off x="4012772"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1"/>
          </p:nvPr>
        </p:nvSpPr>
        <p:spPr>
          <a:xfrm>
            <a:off x="6197375"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2"/>
          </p:nvPr>
        </p:nvSpPr>
        <p:spPr>
          <a:xfrm>
            <a:off x="4012772"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3"/>
          </p:nvPr>
        </p:nvSpPr>
        <p:spPr>
          <a:xfrm>
            <a:off x="6197375"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6875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0" name="Content Placeholder 2"/>
          <p:cNvSpPr>
            <a:spLocks noGrp="1"/>
          </p:cNvSpPr>
          <p:nvPr>
            <p:ph idx="10"/>
          </p:nvPr>
        </p:nvSpPr>
        <p:spPr>
          <a:xfrm>
            <a:off x="4660233" y="1513945"/>
            <a:ext cx="3691606"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1"/>
          </p:nvPr>
        </p:nvSpPr>
        <p:spPr>
          <a:xfrm>
            <a:off x="754587" y="1513946"/>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2"/>
          </p:nvPr>
        </p:nvSpPr>
        <p:spPr>
          <a:xfrm>
            <a:off x="754587" y="2678233"/>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3"/>
          </p:nvPr>
        </p:nvSpPr>
        <p:spPr>
          <a:xfrm>
            <a:off x="754587" y="3842520"/>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4"/>
          </p:nvPr>
        </p:nvSpPr>
        <p:spPr>
          <a:xfrm>
            <a:off x="754587" y="5006808"/>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80618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0" name="Content Placeholder 2"/>
          <p:cNvSpPr>
            <a:spLocks noGrp="1"/>
          </p:cNvSpPr>
          <p:nvPr>
            <p:ph idx="11"/>
          </p:nvPr>
        </p:nvSpPr>
        <p:spPr>
          <a:xfrm>
            <a:off x="750884" y="1513945"/>
            <a:ext cx="2041529" cy="28793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2"/>
          </p:nvPr>
        </p:nvSpPr>
        <p:spPr>
          <a:xfrm>
            <a:off x="2895600" y="1513946"/>
            <a:ext cx="5492750" cy="28793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3"/>
          </p:nvPr>
        </p:nvSpPr>
        <p:spPr>
          <a:xfrm>
            <a:off x="750884" y="4481512"/>
            <a:ext cx="7637466" cy="16113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89856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Content Placeholder 2"/>
          <p:cNvSpPr>
            <a:spLocks noGrp="1"/>
          </p:cNvSpPr>
          <p:nvPr>
            <p:ph idx="12"/>
          </p:nvPr>
        </p:nvSpPr>
        <p:spPr>
          <a:xfrm>
            <a:off x="3682999" y="1513946"/>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3"/>
          </p:nvPr>
        </p:nvSpPr>
        <p:spPr>
          <a:xfrm>
            <a:off x="3682999" y="306148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1" name="Content Placeholder 2"/>
          <p:cNvSpPr>
            <a:spLocks noGrp="1"/>
          </p:cNvSpPr>
          <p:nvPr>
            <p:ph idx="14"/>
          </p:nvPr>
        </p:nvSpPr>
        <p:spPr>
          <a:xfrm>
            <a:off x="3682999" y="460902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a:off x="755651" y="1513946"/>
            <a:ext cx="2852738"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9762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0" name="Content Placeholder 2"/>
          <p:cNvSpPr>
            <a:spLocks noGrp="1"/>
          </p:cNvSpPr>
          <p:nvPr>
            <p:ph idx="12"/>
          </p:nvPr>
        </p:nvSpPr>
        <p:spPr>
          <a:xfrm>
            <a:off x="4612104" y="1513946"/>
            <a:ext cx="3776245" cy="28158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51"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a:off x="755650" y="4418012"/>
            <a:ext cx="7632699" cy="16748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2683877"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61348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502606"/>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7"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0"/>
          </p:nvPr>
        </p:nvSpPr>
        <p:spPr>
          <a:xfrm>
            <a:off x="760416" y="5125507"/>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3"/>
          </p:nvPr>
        </p:nvSpPr>
        <p:spPr>
          <a:xfrm flipH="1">
            <a:off x="503236" y="2502605"/>
            <a:ext cx="8137526" cy="258762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40360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DnDiag">
          <a:fgClr>
            <a:schemeClr val="accent5"/>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1" r:id="rId5"/>
    <p:sldLayoutId id="2147483667" r:id="rId6"/>
    <p:sldLayoutId id="2147483668" r:id="rId7"/>
    <p:sldLayoutId id="2147483669" r:id="rId8"/>
    <p:sldLayoutId id="2147483670" r:id="rId9"/>
    <p:sldLayoutId id="2147483673" r:id="rId10"/>
    <p:sldLayoutId id="2147483674" r:id="rId11"/>
    <p:sldLayoutId id="2147483663" r:id="rId12"/>
    <p:sldLayoutId id="2147483666" r:id="rId13"/>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Five Layers</a:t>
            </a:r>
          </a:p>
        </p:txBody>
      </p:sp>
      <p:sp>
        <p:nvSpPr>
          <p:cNvPr id="4" name="Text Placeholder 3"/>
          <p:cNvSpPr txBox="1">
            <a:spLocks/>
          </p:cNvSpPr>
          <p:nvPr/>
        </p:nvSpPr>
        <p:spPr>
          <a:xfrm>
            <a:off x="765338" y="1334975"/>
            <a:ext cx="3008313" cy="5400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Earth is unlike every other planet in the Solar System in a number of different ways.</a:t>
            </a:r>
          </a:p>
          <a:p>
            <a:r>
              <a:rPr lang="en-GB" dirty="0"/>
              <a:t>It is the only planet that has liquid water on its surface. </a:t>
            </a:r>
          </a:p>
          <a:p>
            <a:r>
              <a:rPr lang="en-GB" dirty="0"/>
              <a:t>By using a variety of advanced techniques, scientists have been able to discover what lies beneath the surface of our planet. </a:t>
            </a:r>
          </a:p>
          <a:p>
            <a:r>
              <a:rPr lang="en-GB" dirty="0"/>
              <a:t>There are five layers – the crust, the upper mantle, the mantle, the outer core, and the inner core. </a:t>
            </a:r>
            <a:r>
              <a:rPr lang="en-GB" sz="2000" dirty="0"/>
              <a:t/>
            </a:r>
            <a:br>
              <a:rPr lang="en-GB" sz="2000" dirty="0"/>
            </a:br>
            <a:endParaRPr lang="en-GB" sz="2000" dirty="0"/>
          </a:p>
          <a:p>
            <a:pPr marL="0" indent="0">
              <a:buNone/>
            </a:pPr>
            <a:r>
              <a:rPr lang="en-GB" sz="2000" dirty="0"/>
              <a:t/>
            </a:r>
            <a:br>
              <a:rPr lang="en-GB" sz="2000" dirty="0"/>
            </a:br>
            <a:endParaRPr lang="en-GB" sz="2000" dirty="0"/>
          </a:p>
          <a:p>
            <a:endParaRPr lang="en-GB" sz="2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782" y="1334975"/>
            <a:ext cx="6127218" cy="4332651"/>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Crust</a:t>
            </a:r>
          </a:p>
        </p:txBody>
      </p:sp>
      <p:sp>
        <p:nvSpPr>
          <p:cNvPr id="4" name="Text Placeholder 3"/>
          <p:cNvSpPr txBox="1">
            <a:spLocks/>
          </p:cNvSpPr>
          <p:nvPr/>
        </p:nvSpPr>
        <p:spPr>
          <a:xfrm>
            <a:off x="634846" y="1196752"/>
            <a:ext cx="3008313" cy="5400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crust is the top layer  that we live on.  The crust looks different in different places, some areas have mountains, oceans, lakes and hills, others don’t. </a:t>
            </a:r>
          </a:p>
          <a:p>
            <a:r>
              <a:rPr lang="en-GB" dirty="0"/>
              <a:t>The way the crust is put together is the reason that we have all of these different formations.  </a:t>
            </a:r>
          </a:p>
          <a:p>
            <a:r>
              <a:rPr lang="en-GB" dirty="0"/>
              <a:t>This is because the crust is not one continuous piece, it is made up of pieces that overlap to cover the entire planet.  </a:t>
            </a:r>
          </a:p>
          <a:p>
            <a:r>
              <a:rPr lang="en-GB" dirty="0"/>
              <a:t>These pieces are called tectonic plates.</a:t>
            </a:r>
          </a:p>
        </p:txBody>
      </p:sp>
      <p:sp>
        <p:nvSpPr>
          <p:cNvPr id="5" name="TextBox 4"/>
          <p:cNvSpPr txBox="1"/>
          <p:nvPr/>
        </p:nvSpPr>
        <p:spPr>
          <a:xfrm>
            <a:off x="4216000" y="4441513"/>
            <a:ext cx="3888432" cy="1477328"/>
          </a:xfrm>
          <a:prstGeom prst="rect">
            <a:avLst/>
          </a:prstGeom>
          <a:noFill/>
        </p:spPr>
        <p:txBody>
          <a:bodyPr wrap="square" rtlCol="0">
            <a:spAutoFit/>
          </a:bodyPr>
          <a:lstStyle/>
          <a:p>
            <a:r>
              <a:rPr lang="en-GB" dirty="0"/>
              <a:t>The crust is, on average, about 22 miles thick.  The thickest part is thought to be about 40 miles thick, and the thinnest is only 3 miles thick (that part is at the bottom of the ocean).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1849" y="1619995"/>
            <a:ext cx="3782583" cy="2674723"/>
          </a:xfrm>
          <a:prstGeom prst="rect">
            <a:avLst/>
          </a:prstGeom>
        </p:spPr>
      </p:pic>
    </p:spTree>
    <p:extLst>
      <p:ext uri="{BB962C8B-B14F-4D97-AF65-F5344CB8AC3E}">
        <p14:creationId xmlns:p14="http://schemas.microsoft.com/office/powerpoint/2010/main" val="21503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Earth is Fragile</a:t>
            </a:r>
          </a:p>
        </p:txBody>
      </p:sp>
      <p:sp>
        <p:nvSpPr>
          <p:cNvPr id="4" name="Text Placeholder 3"/>
          <p:cNvSpPr txBox="1">
            <a:spLocks/>
          </p:cNvSpPr>
          <p:nvPr/>
        </p:nvSpPr>
        <p:spPr>
          <a:xfrm>
            <a:off x="650719" y="1473201"/>
            <a:ext cx="3179514" cy="48350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These tectonic plates float on a rocky mantle – the layer between the surface of the earth, its crust, and its hot liquid core. </a:t>
            </a:r>
          </a:p>
          <a:p>
            <a:r>
              <a:rPr lang="en-GB" dirty="0"/>
              <a:t>The inside of the Earth is active and therefore earthquakes and volcanoes can be caused by these tectonic plates moving.</a:t>
            </a:r>
          </a:p>
          <a:p>
            <a:r>
              <a:rPr lang="en-GB" dirty="0"/>
              <a:t>Over a long period of time the movement of these plates also forms mountains.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6066" y="1712667"/>
            <a:ext cx="4157330" cy="2939712"/>
          </a:xfrm>
          <a:prstGeom prst="rect">
            <a:avLst/>
          </a:prstGeom>
        </p:spPr>
      </p:pic>
    </p:spTree>
    <p:extLst>
      <p:ext uri="{BB962C8B-B14F-4D97-AF65-F5344CB8AC3E}">
        <p14:creationId xmlns:p14="http://schemas.microsoft.com/office/powerpoint/2010/main" val="57403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Mantle</a:t>
            </a:r>
          </a:p>
        </p:txBody>
      </p:sp>
      <p:sp>
        <p:nvSpPr>
          <p:cNvPr id="4" name="Text Placeholder 3"/>
          <p:cNvSpPr txBox="1">
            <a:spLocks/>
          </p:cNvSpPr>
          <p:nvPr/>
        </p:nvSpPr>
        <p:spPr>
          <a:xfrm>
            <a:off x="648586" y="1248962"/>
            <a:ext cx="3008313" cy="58326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mantle (upper and lower together) accounts for </a:t>
            </a:r>
            <a:r>
              <a:rPr lang="en-GB" dirty="0" smtClean="0"/>
              <a:t>60% </a:t>
            </a:r>
            <a:r>
              <a:rPr lang="en-GB" dirty="0"/>
              <a:t>of the Earth's mass, making it the thickest layer of the Earth.  </a:t>
            </a:r>
          </a:p>
          <a:p>
            <a:r>
              <a:rPr lang="en-GB" dirty="0"/>
              <a:t>Its temperature ranges from 500 degrees Celsius (500°C) at the crust to 4,000°C near the outer core. </a:t>
            </a:r>
          </a:p>
          <a:p>
            <a:r>
              <a:rPr lang="en-GB" dirty="0"/>
              <a:t>The upper mantle mixes and moves, causing pressure underneath the crust. This pressure can sometimes cause the mantle to leak out onto the surface of the Earth - a volcano!</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5126" y="1605516"/>
            <a:ext cx="4880248" cy="3450899"/>
          </a:xfrm>
          <a:prstGeom prst="rect">
            <a:avLst/>
          </a:prstGeom>
        </p:spPr>
      </p:pic>
    </p:spTree>
    <p:extLst>
      <p:ext uri="{BB962C8B-B14F-4D97-AF65-F5344CB8AC3E}">
        <p14:creationId xmlns:p14="http://schemas.microsoft.com/office/powerpoint/2010/main" val="328399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Outer core</a:t>
            </a:r>
          </a:p>
        </p:txBody>
      </p:sp>
      <p:sp>
        <p:nvSpPr>
          <p:cNvPr id="4" name="Text Placeholder 3"/>
          <p:cNvSpPr txBox="1">
            <a:spLocks/>
          </p:cNvSpPr>
          <p:nvPr/>
        </p:nvSpPr>
        <p:spPr>
          <a:xfrm>
            <a:off x="648586" y="1339407"/>
            <a:ext cx="3008313" cy="46910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outer core is about </a:t>
            </a:r>
            <a:r>
              <a:rPr lang="en-GB" dirty="0" smtClean="0"/>
              <a:t>30% </a:t>
            </a:r>
            <a:r>
              <a:rPr lang="en-GB" dirty="0"/>
              <a:t>of the Earth's mass.  Its temperature ranges from 4440°C to 6100°C (which is as hot as the Sun!)</a:t>
            </a:r>
          </a:p>
          <a:p>
            <a:r>
              <a:rPr lang="en-GB" dirty="0"/>
              <a:t>The outer core is a super-heated liquid </a:t>
            </a:r>
            <a:r>
              <a:rPr lang="en-GB" dirty="0" smtClean="0"/>
              <a:t>made </a:t>
            </a:r>
            <a:r>
              <a:rPr lang="en-GB" dirty="0"/>
              <a:t>of </a:t>
            </a:r>
            <a:r>
              <a:rPr lang="en-GB" dirty="0" smtClean="0"/>
              <a:t>iron </a:t>
            </a:r>
            <a:r>
              <a:rPr lang="en-GB" dirty="0"/>
              <a:t>and nickel. </a:t>
            </a:r>
          </a:p>
          <a:p>
            <a:r>
              <a:rPr lang="en-GB" dirty="0"/>
              <a:t>Without the outer core, life on Earth would be very different. Scientists believe that it is the convection of liquid metals in the outer core that create the Earth’s magnetic field.</a:t>
            </a:r>
          </a:p>
          <a:p>
            <a:endParaRPr lang="en-GB"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574" y="1573619"/>
            <a:ext cx="5339699" cy="3775784"/>
          </a:xfrm>
          <a:prstGeom prst="rect">
            <a:avLst/>
          </a:prstGeom>
        </p:spPr>
      </p:pic>
      <p:cxnSp>
        <p:nvCxnSpPr>
          <p:cNvPr id="7" name="Straight Arrow Connector 6"/>
          <p:cNvCxnSpPr/>
          <p:nvPr/>
        </p:nvCxnSpPr>
        <p:spPr>
          <a:xfrm flipH="1">
            <a:off x="6509616" y="1790477"/>
            <a:ext cx="1073889" cy="10919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3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Inner Core</a:t>
            </a:r>
          </a:p>
        </p:txBody>
      </p:sp>
      <p:sp>
        <p:nvSpPr>
          <p:cNvPr id="5" name="Text Placeholder 3"/>
          <p:cNvSpPr txBox="1">
            <a:spLocks/>
          </p:cNvSpPr>
          <p:nvPr/>
        </p:nvSpPr>
        <p:spPr>
          <a:xfrm>
            <a:off x="648586" y="1473201"/>
            <a:ext cx="3008313" cy="46910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inner core is made up of the same metals as the outer core (iron and nickel) but, instead of being liquid, it is a solid.  The inner core reaches temperatures of up to 5,500</a:t>
            </a:r>
            <a:r>
              <a:rPr lang="en-GB" b="1" dirty="0"/>
              <a:t>°</a:t>
            </a:r>
            <a:r>
              <a:rPr lang="en-GB" dirty="0"/>
              <a:t>C.</a:t>
            </a:r>
          </a:p>
          <a:p>
            <a:r>
              <a:rPr lang="en-GB" dirty="0"/>
              <a:t>With its immense heat energy, the inner core is like the engine room of the Earth. </a:t>
            </a:r>
          </a:p>
          <a:p>
            <a:r>
              <a:rPr lang="en-GB" dirty="0"/>
              <a:t>It is basically a solid ball with a radius of about 760 miles (about 70% of the size of the Moon).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574" y="1573619"/>
            <a:ext cx="5339699" cy="3775784"/>
          </a:xfrm>
          <a:prstGeom prst="rect">
            <a:avLst/>
          </a:prstGeom>
        </p:spPr>
      </p:pic>
      <p:cxnSp>
        <p:nvCxnSpPr>
          <p:cNvPr id="8" name="Straight Arrow Connector 7"/>
          <p:cNvCxnSpPr/>
          <p:nvPr/>
        </p:nvCxnSpPr>
        <p:spPr>
          <a:xfrm flipH="1">
            <a:off x="6209414" y="892552"/>
            <a:ext cx="1711843" cy="23610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33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Have You Learned?</a:t>
            </a:r>
          </a:p>
        </p:txBody>
      </p:sp>
      <p:sp>
        <p:nvSpPr>
          <p:cNvPr id="4" name="TextBox 3"/>
          <p:cNvSpPr txBox="1"/>
          <p:nvPr/>
        </p:nvSpPr>
        <p:spPr>
          <a:xfrm>
            <a:off x="683568" y="1340768"/>
            <a:ext cx="7488832" cy="8094524"/>
          </a:xfrm>
          <a:prstGeom prst="rect">
            <a:avLst/>
          </a:prstGeom>
          <a:noFill/>
        </p:spPr>
        <p:txBody>
          <a:bodyPr wrap="square" rtlCol="0">
            <a:spAutoFit/>
          </a:bodyPr>
          <a:lstStyle/>
          <a:p>
            <a:r>
              <a:rPr lang="en-GB" sz="2000" dirty="0"/>
              <a:t>Take this quick quiz to see how much you have remembered about the Earth’s surface.</a:t>
            </a:r>
          </a:p>
          <a:p>
            <a:endParaRPr lang="en-GB" sz="2000" dirty="0"/>
          </a:p>
          <a:p>
            <a:pPr marL="457200" indent="-457200">
              <a:buAutoNum type="arabicPeriod"/>
            </a:pPr>
            <a:r>
              <a:rPr lang="en-GB" sz="2000" dirty="0"/>
              <a:t>How many layers does the Earth have?</a:t>
            </a:r>
          </a:p>
          <a:p>
            <a:pPr marL="457200" indent="-457200">
              <a:buAutoNum type="arabicPeriod"/>
            </a:pPr>
            <a:r>
              <a:rPr lang="en-GB" sz="2000" dirty="0"/>
              <a:t>Name the layers.</a:t>
            </a:r>
          </a:p>
          <a:p>
            <a:pPr marL="457200" indent="-457200">
              <a:buAutoNum type="arabicPeriod"/>
            </a:pPr>
            <a:r>
              <a:rPr lang="en-GB" sz="2000" dirty="0"/>
              <a:t>What are the pieces of the Earth’s crust called?</a:t>
            </a:r>
          </a:p>
          <a:p>
            <a:pPr marL="457200" indent="-457200">
              <a:buAutoNum type="arabicPeriod"/>
            </a:pPr>
            <a:r>
              <a:rPr lang="en-GB" sz="2000" dirty="0"/>
              <a:t>What causes earthquakes?</a:t>
            </a:r>
          </a:p>
          <a:p>
            <a:pPr marL="457200" indent="-457200">
              <a:buAutoNum type="arabicPeriod"/>
            </a:pPr>
            <a:r>
              <a:rPr lang="en-GB" sz="2000" dirty="0"/>
              <a:t>Which is the thickest layer of the Earth?</a:t>
            </a:r>
          </a:p>
          <a:p>
            <a:pPr marL="457200" indent="-457200">
              <a:buAutoNum type="arabicPeriod"/>
            </a:pPr>
            <a:r>
              <a:rPr lang="en-GB" sz="2000" dirty="0"/>
              <a:t>What is created when the mantle leaks out onto the surface?</a:t>
            </a:r>
          </a:p>
          <a:p>
            <a:pPr marL="457200" indent="-457200">
              <a:buAutoNum type="arabicPeriod"/>
            </a:pPr>
            <a:r>
              <a:rPr lang="en-GB" sz="2000" dirty="0"/>
              <a:t>What two metals is the core made of?</a:t>
            </a:r>
          </a:p>
          <a:p>
            <a:pPr marL="457200" indent="-457200">
              <a:buAutoNum type="arabicPeriod"/>
            </a:pPr>
            <a:r>
              <a:rPr lang="en-GB" sz="2000" dirty="0"/>
              <a:t>Is the outer core a solid or a liquid?</a:t>
            </a:r>
          </a:p>
          <a:p>
            <a:pPr marL="457200" indent="-457200">
              <a:buAutoNum type="arabicPeriod"/>
            </a:pPr>
            <a:r>
              <a:rPr lang="en-GB" sz="2000" dirty="0"/>
              <a:t>What is the inner core like?</a:t>
            </a:r>
          </a:p>
          <a:p>
            <a:pPr marL="457200" indent="-457200">
              <a:buAutoNum type="arabicPeriod" startAt="10"/>
            </a:pPr>
            <a:r>
              <a:rPr lang="en-GB" sz="2000" dirty="0"/>
              <a:t>Draw an annotated diagram showing the different layers of the</a:t>
            </a:r>
          </a:p>
          <a:p>
            <a:r>
              <a:rPr lang="en-GB" sz="2000" dirty="0"/>
              <a:t>      Earth.</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22411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down)">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wipe(down)">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wipe(down)">
                                      <p:cBhvr>
                                        <p:cTn id="52" dur="500"/>
                                        <p:tgtEl>
                                          <p:spTgt spid="4">
                                            <p:txEl>
                                              <p:pRg st="11" end="11"/>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wipe(down)">
                                      <p:cBhvr>
                                        <p:cTn id="55"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1186</TotalTime>
  <Words>295</Words>
  <Application>Microsoft Office PowerPoint</Application>
  <PresentationFormat>On-screen Show (4:3)</PresentationFormat>
  <Paragraphs>52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Sassoon Infant Md</vt:lpstr>
      <vt:lpstr>BPreplay</vt:lpstr>
      <vt:lpstr>Calibri</vt:lpstr>
      <vt:lpstr>Sassoon Infant Rg</vt:lpstr>
      <vt:lpstr>Office Theme</vt:lpstr>
      <vt:lpstr>PowerPoint Presentation</vt:lpstr>
      <vt:lpstr>Five Layers</vt:lpstr>
      <vt:lpstr>The Crust</vt:lpstr>
      <vt:lpstr>Earth is Fragile</vt:lpstr>
      <vt:lpstr>The Mantle</vt:lpstr>
      <vt:lpstr>The Outer core</vt:lpstr>
      <vt:lpstr>The Inner Core</vt:lpstr>
      <vt:lpstr>What Have You Learned?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Ruth Robertson</cp:lastModifiedBy>
  <cp:revision>105</cp:revision>
  <dcterms:created xsi:type="dcterms:W3CDTF">2014-10-01T16:09:27Z</dcterms:created>
  <dcterms:modified xsi:type="dcterms:W3CDTF">2021-01-01T14:02:13Z</dcterms:modified>
</cp:coreProperties>
</file>