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 roundtripDataSignature="AMtx7mggxrAoOjUR4Tq/3MRyeaViO6qR+g==" r:id="rId28"/>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a Clayt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743A"/>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0" autoAdjust="0"/>
    <p:restoredTop sz="94660"/>
  </p:normalViewPr>
  <p:slideViewPr>
    <p:cSldViewPr snapToGrid="0" showGuides="1">
      <p:cViewPr varScale="1">
        <p:scale>
          <a:sx n="88" d="100"/>
          <a:sy n="88" d="100"/>
        </p:scale>
        <p:origin x="91" y="78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s/2014-curriculum-history-resources/new-curriculum-ks2-history/new-curriculum-ks2-history-themes-and-aspects-in-british-history-that-extends-pupils-chronological-knowledge-beyond-1066"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736D6B68-CCD7-407F-AE41-ED9230250B81}"/>
              </a:ext>
            </a:extLst>
          </p:cNvPr>
          <p:cNvSpPr/>
          <p:nvPr/>
        </p:nvSpPr>
        <p:spPr>
          <a:xfrm>
            <a:off x="3846576" y="5443728"/>
            <a:ext cx="1402080" cy="835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World Wars</a:t>
            </a:r>
            <a:endParaRPr lang="en-GB" sz="1600" dirty="0">
              <a:solidFill>
                <a:schemeClr val="bg1"/>
              </a:solidFill>
              <a:latin typeface="+mn-lt"/>
            </a:endParaRPr>
          </a:p>
        </p:txBody>
      </p:sp>
      <p:sp>
        <p:nvSpPr>
          <p:cNvPr id="3" name="TextBox 1">
            <a:extLst>
              <a:ext uri="{FF2B5EF4-FFF2-40B4-BE49-F238E27FC236}">
                <a16:creationId xmlns:a16="http://schemas.microsoft.com/office/drawing/2014/main" id="{1CB4A3D7-8FDC-4910-B153-104EB9C1C802}"/>
              </a:ext>
            </a:extLst>
          </p:cNvPr>
          <p:cNvSpPr txBox="1">
            <a:spLocks noChangeArrowheads="1"/>
          </p:cNvSpPr>
          <p:nvPr/>
        </p:nvSpPr>
        <p:spPr bwMode="auto">
          <a:xfrm>
            <a:off x="612775" y="1846263"/>
            <a:ext cx="785177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Before Morse code, messages were still hand written and delivered by hand by a messenger on horseback. The use of Morse code during the First and Second World Wars was invaluable. During the Second World War, Morse code was used as a means of communication between warships and the navy bases. Ordinary radio waves were easily identified by the enemy but messages sent by Morse code could not be so easily deciphered.</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War planes used Morse code to tell headquarters of the locations of enemy bases, troops and ships.</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The use of the code certainly saved lives as messages were communicated about the effects the weather might have on the warships as well as passing on any intelligence about the whereabouts of the enemy. Messages were sent throughout battles at a very fast speed and were unable to be identified by the enemy.</a:t>
            </a:r>
          </a:p>
        </p:txBody>
      </p:sp>
    </p:spTree>
    <p:extLst>
      <p:ext uri="{BB962C8B-B14F-4D97-AF65-F5344CB8AC3E}">
        <p14:creationId xmlns:p14="http://schemas.microsoft.com/office/powerpoint/2010/main" val="327457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World Wars</a:t>
            </a:r>
            <a:endParaRPr lang="en-GB" sz="1600" dirty="0">
              <a:solidFill>
                <a:schemeClr val="bg1"/>
              </a:solidFill>
              <a:latin typeface="+mn-lt"/>
            </a:endParaRPr>
          </a:p>
        </p:txBody>
      </p:sp>
      <p:sp>
        <p:nvSpPr>
          <p:cNvPr id="4" name="TextBox 1">
            <a:extLst>
              <a:ext uri="{FF2B5EF4-FFF2-40B4-BE49-F238E27FC236}">
                <a16:creationId xmlns:a16="http://schemas.microsoft.com/office/drawing/2014/main" id="{7AE9916C-C88B-4B09-880D-3D00FB28526A}"/>
              </a:ext>
            </a:extLst>
          </p:cNvPr>
          <p:cNvSpPr txBox="1">
            <a:spLocks noChangeArrowheads="1"/>
          </p:cNvSpPr>
          <p:nvPr/>
        </p:nvSpPr>
        <p:spPr bwMode="auto">
          <a:xfrm>
            <a:off x="646112" y="1852359"/>
            <a:ext cx="7851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most common signal for distress is SOS in Morse code. It means Save Our Souls and is sent like this:</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endParaRPr lang="en-GB" altLang="en-US" dirty="0">
              <a:solidFill>
                <a:schemeClr val="tx1"/>
              </a:solidFill>
            </a:endParaRPr>
          </a:p>
        </p:txBody>
      </p:sp>
      <p:grpSp>
        <p:nvGrpSpPr>
          <p:cNvPr id="10" name="Group 9">
            <a:extLst>
              <a:ext uri="{FF2B5EF4-FFF2-40B4-BE49-F238E27FC236}">
                <a16:creationId xmlns:a16="http://schemas.microsoft.com/office/drawing/2014/main" id="{85235DA3-ED37-4F7D-93C3-7A0D85CC3F04}"/>
              </a:ext>
            </a:extLst>
          </p:cNvPr>
          <p:cNvGrpSpPr/>
          <p:nvPr/>
        </p:nvGrpSpPr>
        <p:grpSpPr>
          <a:xfrm>
            <a:off x="1993392" y="3282622"/>
            <a:ext cx="4980432" cy="1504450"/>
            <a:chOff x="1993392" y="3282622"/>
            <a:chExt cx="4980432" cy="1504450"/>
          </a:xfrm>
        </p:grpSpPr>
        <p:sp>
          <p:nvSpPr>
            <p:cNvPr id="9" name="Rectangle 8">
              <a:extLst>
                <a:ext uri="{FF2B5EF4-FFF2-40B4-BE49-F238E27FC236}">
                  <a16:creationId xmlns:a16="http://schemas.microsoft.com/office/drawing/2014/main" id="{6D0A4B85-2B16-4560-B519-6AC76F8B7D27}"/>
                </a:ext>
              </a:extLst>
            </p:cNvPr>
            <p:cNvSpPr/>
            <p:nvPr/>
          </p:nvSpPr>
          <p:spPr>
            <a:xfrm>
              <a:off x="1993392" y="3282622"/>
              <a:ext cx="4980432" cy="1504450"/>
            </a:xfrm>
            <a:prstGeom prst="rect">
              <a:avLst/>
            </a:prstGeom>
            <a:solidFill>
              <a:schemeClr val="accent4">
                <a:lumMod val="40000"/>
                <a:lumOff val="60000"/>
              </a:schemeClr>
            </a:solidFill>
            <a:ln>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D988570-4378-4F9F-95D2-73B7911C0EFC}"/>
                </a:ext>
              </a:extLst>
            </p:cNvPr>
            <p:cNvSpPr txBox="1"/>
            <p:nvPr/>
          </p:nvSpPr>
          <p:spPr>
            <a:xfrm>
              <a:off x="2197608" y="3367966"/>
              <a:ext cx="4572000" cy="923330"/>
            </a:xfrm>
            <a:prstGeom prst="rect">
              <a:avLst/>
            </a:prstGeom>
            <a:noFill/>
          </p:spPr>
          <p:txBody>
            <a:bodyPr wrap="square">
              <a:spAutoFit/>
            </a:bodyPr>
            <a:lstStyle/>
            <a:p>
              <a:pPr algn="ctr">
                <a:lnSpc>
                  <a:spcPct val="100000"/>
                </a:lnSpc>
                <a:spcBef>
                  <a:spcPct val="0"/>
                </a:spcBef>
                <a:buFontTx/>
                <a:buNone/>
              </a:pPr>
              <a:r>
                <a:rPr lang="en-GB" altLang="en-US" sz="5400" dirty="0">
                  <a:solidFill>
                    <a:schemeClr val="tx1"/>
                  </a:solidFill>
                </a:rPr>
                <a:t>… ___ …</a:t>
              </a:r>
            </a:p>
          </p:txBody>
        </p:sp>
      </p:grpSp>
    </p:spTree>
    <p:extLst>
      <p:ext uri="{BB962C8B-B14F-4D97-AF65-F5344CB8AC3E}">
        <p14:creationId xmlns:p14="http://schemas.microsoft.com/office/powerpoint/2010/main" val="4571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F2044A-7AB2-4550-8169-88B9ECCF22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833" y="1782496"/>
            <a:ext cx="1938528" cy="3671368"/>
          </a:xfrm>
          <a:prstGeom prst="rect">
            <a:avLst/>
          </a:prstGeom>
        </p:spPr>
      </p:pic>
      <p:sp>
        <p:nvSpPr>
          <p:cNvPr id="2" name="Rectangle 1">
            <a:hlinkClick r:id="rId3"/>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The Morse Legacy</a:t>
            </a:r>
            <a:endParaRPr lang="en-GB" sz="1600" dirty="0">
              <a:solidFill>
                <a:schemeClr val="bg1"/>
              </a:solidFill>
              <a:latin typeface="+mn-lt"/>
            </a:endParaRPr>
          </a:p>
        </p:txBody>
      </p:sp>
      <p:sp>
        <p:nvSpPr>
          <p:cNvPr id="3" name="TextBox 1">
            <a:extLst>
              <a:ext uri="{FF2B5EF4-FFF2-40B4-BE49-F238E27FC236}">
                <a16:creationId xmlns:a16="http://schemas.microsoft.com/office/drawing/2014/main" id="{9A426279-A428-4201-A845-49B2FEB69FC8}"/>
              </a:ext>
            </a:extLst>
          </p:cNvPr>
          <p:cNvSpPr txBox="1">
            <a:spLocks noChangeArrowheads="1"/>
          </p:cNvSpPr>
          <p:nvPr/>
        </p:nvSpPr>
        <p:spPr bwMode="auto">
          <a:xfrm>
            <a:off x="643255" y="1800123"/>
            <a:ext cx="32764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In 1842, Samuel Morse died in New York from pneumonia. He was 81 years old.</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Morse’s name lives on through a method of communication that was used for over 100 years and changed the world. It saved lives and paved the way for many inventions from the corded telephone, cordless telephone, video calls to the common mobile phone.</a:t>
            </a:r>
          </a:p>
          <a:p>
            <a:pPr>
              <a:lnSpc>
                <a:spcPct val="100000"/>
              </a:lnSpc>
              <a:spcBef>
                <a:spcPct val="0"/>
              </a:spcBef>
              <a:buFontTx/>
              <a:buNone/>
            </a:pPr>
            <a:endParaRPr lang="en-GB" altLang="en-US" dirty="0">
              <a:solidFill>
                <a:schemeClr val="tx1"/>
              </a:solidFill>
            </a:endParaRPr>
          </a:p>
        </p:txBody>
      </p:sp>
      <p:pic>
        <p:nvPicPr>
          <p:cNvPr id="8" name="Picture 7">
            <a:extLst>
              <a:ext uri="{FF2B5EF4-FFF2-40B4-BE49-F238E27FC236}">
                <a16:creationId xmlns:a16="http://schemas.microsoft.com/office/drawing/2014/main" id="{E57C00A1-2084-4C91-AE17-F16699FDF4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88">
            <a:off x="5927994" y="1713522"/>
            <a:ext cx="636722" cy="1478732"/>
          </a:xfrm>
          <a:prstGeom prst="rect">
            <a:avLst/>
          </a:prstGeom>
        </p:spPr>
      </p:pic>
      <p:pic>
        <p:nvPicPr>
          <p:cNvPr id="10" name="Picture 9">
            <a:extLst>
              <a:ext uri="{FF2B5EF4-FFF2-40B4-BE49-F238E27FC236}">
                <a16:creationId xmlns:a16="http://schemas.microsoft.com/office/drawing/2014/main" id="{71139BC8-99D6-4F7A-ABF3-741B5DCE31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26" r="-45676"/>
          <a:stretch/>
        </p:blipFill>
        <p:spPr>
          <a:xfrm flipH="1">
            <a:off x="5469446" y="4226318"/>
            <a:ext cx="3212592" cy="2183499"/>
          </a:xfrm>
          <a:prstGeom prst="roundRect">
            <a:avLst>
              <a:gd name="adj" fmla="val 4383"/>
            </a:avLst>
          </a:prstGeom>
        </p:spPr>
      </p:pic>
      <p:pic>
        <p:nvPicPr>
          <p:cNvPr id="14" name="Picture 13">
            <a:extLst>
              <a:ext uri="{FF2B5EF4-FFF2-40B4-BE49-F238E27FC236}">
                <a16:creationId xmlns:a16="http://schemas.microsoft.com/office/drawing/2014/main" id="{CDB9560E-7F06-41E1-9453-022323A2F3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0859" y="4188371"/>
            <a:ext cx="2760440" cy="2059237"/>
          </a:xfrm>
          <a:prstGeom prst="rect">
            <a:avLst/>
          </a:prstGeom>
        </p:spPr>
      </p:pic>
      <p:pic>
        <p:nvPicPr>
          <p:cNvPr id="5" name="Picture 4">
            <a:extLst>
              <a:ext uri="{FF2B5EF4-FFF2-40B4-BE49-F238E27FC236}">
                <a16:creationId xmlns:a16="http://schemas.microsoft.com/office/drawing/2014/main" id="{932E07F0-BE75-4FCE-9DAE-D9A56DC2B5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05587">
            <a:off x="4137991" y="2478881"/>
            <a:ext cx="1709557" cy="1693119"/>
          </a:xfrm>
          <a:prstGeom prst="rect">
            <a:avLst/>
          </a:prstGeom>
        </p:spPr>
      </p:pic>
    </p:spTree>
    <p:extLst>
      <p:ext uri="{BB962C8B-B14F-4D97-AF65-F5344CB8AC3E}">
        <p14:creationId xmlns:p14="http://schemas.microsoft.com/office/powerpoint/2010/main" val="393887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E46F8FFC-A70A-4925-A0D3-D419328177F7}"/>
              </a:ext>
            </a:extLst>
          </p:cNvPr>
          <p:cNvSpPr/>
          <p:nvPr/>
        </p:nvSpPr>
        <p:spPr>
          <a:xfrm>
            <a:off x="4084320" y="3022016"/>
            <a:ext cx="950976" cy="74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20">
            <a:extLst>
              <a:ext uri="{FF2B5EF4-FFF2-40B4-BE49-F238E27FC236}">
                <a16:creationId xmlns:a16="http://schemas.microsoft.com/office/drawing/2014/main" id="{BB9C86D5-3B6F-4377-9CF5-FBBBC176BBAC}"/>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Introduction</a:t>
            </a:r>
            <a:endParaRPr lang="en-GB" sz="1600" dirty="0">
              <a:solidFill>
                <a:schemeClr val="bg1"/>
              </a:solidFill>
              <a:latin typeface="+mn-lt"/>
            </a:endParaRPr>
          </a:p>
        </p:txBody>
      </p:sp>
      <p:sp>
        <p:nvSpPr>
          <p:cNvPr id="10" name="TextBox 1">
            <a:extLst>
              <a:ext uri="{FF2B5EF4-FFF2-40B4-BE49-F238E27FC236}">
                <a16:creationId xmlns:a16="http://schemas.microsoft.com/office/drawing/2014/main" id="{970135BE-574E-4B1B-A011-0E3D0C609F6D}"/>
              </a:ext>
            </a:extLst>
          </p:cNvPr>
          <p:cNvSpPr txBox="1">
            <a:spLocks noChangeArrowheads="1"/>
          </p:cNvSpPr>
          <p:nvPr/>
        </p:nvSpPr>
        <p:spPr bwMode="auto">
          <a:xfrm>
            <a:off x="612775" y="1846263"/>
            <a:ext cx="7851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Have you heard of Morse code? Perhaps you know what it is but do you know why it was developed or what it looks like?</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We’re going to learn about a way of communicating that goes back nearly 200 years and is still in use today.</a:t>
            </a:r>
          </a:p>
        </p:txBody>
      </p:sp>
      <p:pic>
        <p:nvPicPr>
          <p:cNvPr id="15" name="Picture 14">
            <a:extLst>
              <a:ext uri="{FF2B5EF4-FFF2-40B4-BE49-F238E27FC236}">
                <a16:creationId xmlns:a16="http://schemas.microsoft.com/office/drawing/2014/main" id="{6DC5DFB9-D97E-4739-B2E1-C3BFB3CD7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526" y="3429000"/>
            <a:ext cx="5045024" cy="2990763"/>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52A5C8FC-6898-47FA-9780-FE68AAE1D122}"/>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A Brief History of Communication</a:t>
            </a:r>
            <a:endParaRPr lang="en-GB" sz="1600" dirty="0">
              <a:solidFill>
                <a:schemeClr val="bg1"/>
              </a:solidFill>
              <a:latin typeface="+mn-lt"/>
            </a:endParaRPr>
          </a:p>
        </p:txBody>
      </p:sp>
      <p:sp>
        <p:nvSpPr>
          <p:cNvPr id="4" name="TextBox 1">
            <a:extLst>
              <a:ext uri="{FF2B5EF4-FFF2-40B4-BE49-F238E27FC236}">
                <a16:creationId xmlns:a16="http://schemas.microsoft.com/office/drawing/2014/main" id="{7D15AB36-66B9-4BBB-AF3B-19AADCC6BD98}"/>
              </a:ext>
            </a:extLst>
          </p:cNvPr>
          <p:cNvSpPr txBox="1">
            <a:spLocks noChangeArrowheads="1"/>
          </p:cNvSpPr>
          <p:nvPr/>
        </p:nvSpPr>
        <p:spPr bwMode="auto">
          <a:xfrm>
            <a:off x="612775" y="1846263"/>
            <a:ext cx="418477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Thousands of years ago, long before there were phones or computers, people communicated over long distances through smoke signals, flashing sunlight on shiny surfaces, playing drums and written symbols.</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Throughout the centuries, people have found more sophisticated ways of communicating over miles of land and in the early 1800s, Morse code was one of them.</a:t>
            </a:r>
          </a:p>
        </p:txBody>
      </p:sp>
      <p:pic>
        <p:nvPicPr>
          <p:cNvPr id="9" name="Picture 8">
            <a:extLst>
              <a:ext uri="{FF2B5EF4-FFF2-40B4-BE49-F238E27FC236}">
                <a16:creationId xmlns:a16="http://schemas.microsoft.com/office/drawing/2014/main" id="{C930A465-16D2-4D0F-95D8-FAF9E571C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569" y="1622425"/>
            <a:ext cx="2995501" cy="4376928"/>
          </a:xfrm>
          <a:prstGeom prst="rect">
            <a:avLst/>
          </a:prstGeom>
        </p:spPr>
      </p:pic>
    </p:spTree>
    <p:extLst>
      <p:ext uri="{BB962C8B-B14F-4D97-AF65-F5344CB8AC3E}">
        <p14:creationId xmlns:p14="http://schemas.microsoft.com/office/powerpoint/2010/main" val="40199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A Telegraph</a:t>
            </a:r>
            <a:endParaRPr lang="en-GB" sz="1600" dirty="0">
              <a:solidFill>
                <a:schemeClr val="bg1"/>
              </a:solidFill>
              <a:latin typeface="+mn-lt"/>
            </a:endParaRPr>
          </a:p>
        </p:txBody>
      </p:sp>
      <p:sp>
        <p:nvSpPr>
          <p:cNvPr id="8" name="TextBox 1">
            <a:extLst>
              <a:ext uri="{FF2B5EF4-FFF2-40B4-BE49-F238E27FC236}">
                <a16:creationId xmlns:a16="http://schemas.microsoft.com/office/drawing/2014/main" id="{85885181-5D84-45BC-86F6-72C671E9CA33}"/>
              </a:ext>
            </a:extLst>
          </p:cNvPr>
          <p:cNvSpPr txBox="1">
            <a:spLocks noChangeArrowheads="1"/>
          </p:cNvSpPr>
          <p:nvPr/>
        </p:nvSpPr>
        <p:spPr bwMode="auto">
          <a:xfrm>
            <a:off x="612775" y="1846263"/>
            <a:ext cx="7851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Before we can learn about Morse code, we need to understand what a telegraph is. </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A telegraph allows messages to be communicated along a wire over a distance. An electric telegraph requires electrical connections to transmit the signals. </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endParaRPr lang="en-GB" altLang="en-US" dirty="0">
              <a:solidFill>
                <a:schemeClr val="tx1"/>
              </a:solidFill>
            </a:endParaRPr>
          </a:p>
        </p:txBody>
      </p:sp>
      <p:grpSp>
        <p:nvGrpSpPr>
          <p:cNvPr id="15" name="Group 14">
            <a:extLst>
              <a:ext uri="{FF2B5EF4-FFF2-40B4-BE49-F238E27FC236}">
                <a16:creationId xmlns:a16="http://schemas.microsoft.com/office/drawing/2014/main" id="{9A35F9A6-4C1C-42E2-BDA6-671779E77710}"/>
              </a:ext>
            </a:extLst>
          </p:cNvPr>
          <p:cNvGrpSpPr/>
          <p:nvPr/>
        </p:nvGrpSpPr>
        <p:grpSpPr>
          <a:xfrm>
            <a:off x="612775" y="4771390"/>
            <a:ext cx="8069263" cy="1417638"/>
            <a:chOff x="612775" y="4771390"/>
            <a:chExt cx="8069263" cy="1417638"/>
          </a:xfrm>
        </p:grpSpPr>
        <p:grpSp>
          <p:nvGrpSpPr>
            <p:cNvPr id="14" name="Group 13">
              <a:extLst>
                <a:ext uri="{FF2B5EF4-FFF2-40B4-BE49-F238E27FC236}">
                  <a16:creationId xmlns:a16="http://schemas.microsoft.com/office/drawing/2014/main" id="{9B18BA09-E999-4F2D-B159-6664BDF93D8D}"/>
                </a:ext>
              </a:extLst>
            </p:cNvPr>
            <p:cNvGrpSpPr/>
            <p:nvPr/>
          </p:nvGrpSpPr>
          <p:grpSpPr>
            <a:xfrm>
              <a:off x="1354899" y="4943856"/>
              <a:ext cx="7327139" cy="1048512"/>
              <a:chOff x="1354899" y="4943856"/>
              <a:chExt cx="7327139" cy="1048512"/>
            </a:xfrm>
          </p:grpSpPr>
          <p:sp>
            <p:nvSpPr>
              <p:cNvPr id="13" name="Rectangle 12">
                <a:extLst>
                  <a:ext uri="{FF2B5EF4-FFF2-40B4-BE49-F238E27FC236}">
                    <a16:creationId xmlns:a16="http://schemas.microsoft.com/office/drawing/2014/main" id="{87DD3D38-3743-4E5B-8BEA-93469F778611}"/>
                  </a:ext>
                </a:extLst>
              </p:cNvPr>
              <p:cNvSpPr/>
              <p:nvPr/>
            </p:nvSpPr>
            <p:spPr>
              <a:xfrm>
                <a:off x="1354899" y="4943856"/>
                <a:ext cx="7327139" cy="1048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2">
                <a:extLst>
                  <a:ext uri="{FF2B5EF4-FFF2-40B4-BE49-F238E27FC236}">
                    <a16:creationId xmlns:a16="http://schemas.microsoft.com/office/drawing/2014/main" id="{8450B3AA-3AA5-4116-B405-F8D6EC738795}"/>
                  </a:ext>
                </a:extLst>
              </p:cNvPr>
              <p:cNvSpPr txBox="1">
                <a:spLocks noChangeArrowheads="1"/>
              </p:cNvSpPr>
              <p:nvPr/>
            </p:nvSpPr>
            <p:spPr bwMode="auto">
              <a:xfrm>
                <a:off x="2097024" y="5157043"/>
                <a:ext cx="61819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word ‘telegraph’ comes from the Greek words ‘tele’, meaning ‘distant’, and ‘</a:t>
                </a:r>
                <a:r>
                  <a:rPr lang="en-GB" altLang="en-US" dirty="0" err="1">
                    <a:solidFill>
                      <a:schemeClr val="tx1"/>
                    </a:solidFill>
                  </a:rPr>
                  <a:t>graphein</a:t>
                </a:r>
                <a:r>
                  <a:rPr lang="en-GB" altLang="en-US" dirty="0">
                    <a:solidFill>
                      <a:schemeClr val="tx1"/>
                    </a:solidFill>
                  </a:rPr>
                  <a:t>’ which means ‘to write’.</a:t>
                </a:r>
              </a:p>
            </p:txBody>
          </p:sp>
        </p:grpSp>
        <p:sp>
          <p:nvSpPr>
            <p:cNvPr id="10" name="Oval 9">
              <a:extLst>
                <a:ext uri="{FF2B5EF4-FFF2-40B4-BE49-F238E27FC236}">
                  <a16:creationId xmlns:a16="http://schemas.microsoft.com/office/drawing/2014/main" id="{DC0CC289-B3F7-44D9-B47F-5855FB820981}"/>
                </a:ext>
              </a:extLst>
            </p:cNvPr>
            <p:cNvSpPr/>
            <p:nvPr/>
          </p:nvSpPr>
          <p:spPr>
            <a:xfrm>
              <a:off x="612775" y="4771390"/>
              <a:ext cx="1484249" cy="1417638"/>
            </a:xfrm>
            <a:prstGeom prst="ellipse">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Did You Know…?</a:t>
              </a:r>
            </a:p>
          </p:txBody>
        </p:sp>
      </p:grpSp>
    </p:spTree>
    <p:extLst>
      <p:ext uri="{BB962C8B-B14F-4D97-AF65-F5344CB8AC3E}">
        <p14:creationId xmlns:p14="http://schemas.microsoft.com/office/powerpoint/2010/main" val="33206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Morse Code</a:t>
            </a:r>
            <a:endParaRPr lang="en-GB" sz="1600" dirty="0">
              <a:solidFill>
                <a:schemeClr val="bg1"/>
              </a:solidFill>
            </a:endParaRPr>
          </a:p>
        </p:txBody>
      </p:sp>
      <p:grpSp>
        <p:nvGrpSpPr>
          <p:cNvPr id="15" name="Group 14">
            <a:extLst>
              <a:ext uri="{FF2B5EF4-FFF2-40B4-BE49-F238E27FC236}">
                <a16:creationId xmlns:a16="http://schemas.microsoft.com/office/drawing/2014/main" id="{9A35F9A6-4C1C-42E2-BDA6-671779E77710}"/>
              </a:ext>
            </a:extLst>
          </p:cNvPr>
          <p:cNvGrpSpPr/>
          <p:nvPr/>
        </p:nvGrpSpPr>
        <p:grpSpPr>
          <a:xfrm>
            <a:off x="612775" y="4771390"/>
            <a:ext cx="8069263" cy="1417638"/>
            <a:chOff x="612775" y="4771390"/>
            <a:chExt cx="8069263" cy="1417638"/>
          </a:xfrm>
        </p:grpSpPr>
        <p:grpSp>
          <p:nvGrpSpPr>
            <p:cNvPr id="14" name="Group 13">
              <a:extLst>
                <a:ext uri="{FF2B5EF4-FFF2-40B4-BE49-F238E27FC236}">
                  <a16:creationId xmlns:a16="http://schemas.microsoft.com/office/drawing/2014/main" id="{9B18BA09-E999-4F2D-B159-6664BDF93D8D}"/>
                </a:ext>
              </a:extLst>
            </p:cNvPr>
            <p:cNvGrpSpPr/>
            <p:nvPr/>
          </p:nvGrpSpPr>
          <p:grpSpPr>
            <a:xfrm>
              <a:off x="1354899" y="4943856"/>
              <a:ext cx="7327139" cy="1048512"/>
              <a:chOff x="1354899" y="4943856"/>
              <a:chExt cx="7327139" cy="1048512"/>
            </a:xfrm>
          </p:grpSpPr>
          <p:sp>
            <p:nvSpPr>
              <p:cNvPr id="13" name="Rectangle 12">
                <a:extLst>
                  <a:ext uri="{FF2B5EF4-FFF2-40B4-BE49-F238E27FC236}">
                    <a16:creationId xmlns:a16="http://schemas.microsoft.com/office/drawing/2014/main" id="{87DD3D38-3743-4E5B-8BEA-93469F778611}"/>
                  </a:ext>
                </a:extLst>
              </p:cNvPr>
              <p:cNvSpPr/>
              <p:nvPr/>
            </p:nvSpPr>
            <p:spPr>
              <a:xfrm>
                <a:off x="1354899" y="4943856"/>
                <a:ext cx="7327139" cy="1048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2">
                <a:extLst>
                  <a:ext uri="{FF2B5EF4-FFF2-40B4-BE49-F238E27FC236}">
                    <a16:creationId xmlns:a16="http://schemas.microsoft.com/office/drawing/2014/main" id="{8450B3AA-3AA5-4116-B405-F8D6EC738795}"/>
                  </a:ext>
                </a:extLst>
              </p:cNvPr>
              <p:cNvSpPr txBox="1">
                <a:spLocks noChangeArrowheads="1"/>
              </p:cNvSpPr>
              <p:nvPr/>
            </p:nvSpPr>
            <p:spPr bwMode="auto">
              <a:xfrm>
                <a:off x="2097024" y="5157043"/>
                <a:ext cx="61819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See if you can write a message using the dots and dashes. Can your friend work out the message?</a:t>
                </a:r>
              </a:p>
            </p:txBody>
          </p:sp>
        </p:grpSp>
        <p:sp>
          <p:nvSpPr>
            <p:cNvPr id="10" name="Oval 9">
              <a:extLst>
                <a:ext uri="{FF2B5EF4-FFF2-40B4-BE49-F238E27FC236}">
                  <a16:creationId xmlns:a16="http://schemas.microsoft.com/office/drawing/2014/main" id="{DC0CC289-B3F7-44D9-B47F-5855FB820981}"/>
                </a:ext>
              </a:extLst>
            </p:cNvPr>
            <p:cNvSpPr/>
            <p:nvPr/>
          </p:nvSpPr>
          <p:spPr>
            <a:xfrm>
              <a:off x="612775" y="4771390"/>
              <a:ext cx="1484249" cy="1417638"/>
            </a:xfrm>
            <a:prstGeom prst="ellipse">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Have a go…</a:t>
              </a:r>
            </a:p>
          </p:txBody>
        </p:sp>
      </p:grpSp>
      <p:sp>
        <p:nvSpPr>
          <p:cNvPr id="3" name="TextBox 1">
            <a:extLst>
              <a:ext uri="{FF2B5EF4-FFF2-40B4-BE49-F238E27FC236}">
                <a16:creationId xmlns:a16="http://schemas.microsoft.com/office/drawing/2014/main" id="{E4D2A6BD-7231-45A1-A153-1D316EA03FA9}"/>
              </a:ext>
            </a:extLst>
          </p:cNvPr>
          <p:cNvSpPr txBox="1">
            <a:spLocks noChangeArrowheads="1"/>
          </p:cNvSpPr>
          <p:nvPr/>
        </p:nvSpPr>
        <p:spPr bwMode="auto">
          <a:xfrm>
            <a:off x="646112" y="1703590"/>
            <a:ext cx="7851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 typeface="Arial" panose="020B0604020202020204" pitchFamily="34" charset="0"/>
              <a:buNone/>
            </a:pPr>
            <a:r>
              <a:rPr lang="en-GB" altLang="en-US" dirty="0">
                <a:solidFill>
                  <a:schemeClr val="tx1"/>
                </a:solidFill>
              </a:rPr>
              <a:t>Morse code relies on letters, words and punctuation being represented by dots and dashes. The person receiving the message must know what the arrangements of the dots and dashes mean to be able to read it. </a:t>
            </a:r>
          </a:p>
          <a:p>
            <a:pPr>
              <a:lnSpc>
                <a:spcPct val="100000"/>
              </a:lnSpc>
              <a:spcBef>
                <a:spcPct val="0"/>
              </a:spcBef>
              <a:buFont typeface="Arial" panose="020B0604020202020204" pitchFamily="34" charset="0"/>
              <a:buNone/>
            </a:pPr>
            <a:endParaRPr lang="en-GB" altLang="en-US" dirty="0">
              <a:solidFill>
                <a:schemeClr val="tx1"/>
              </a:solidFill>
            </a:endParaRPr>
          </a:p>
        </p:txBody>
      </p:sp>
      <p:graphicFrame>
        <p:nvGraphicFramePr>
          <p:cNvPr id="4" name="Object 3">
            <a:extLst>
              <a:ext uri="{FF2B5EF4-FFF2-40B4-BE49-F238E27FC236}">
                <a16:creationId xmlns:a16="http://schemas.microsoft.com/office/drawing/2014/main" id="{1A4D8E44-F9C3-4F6F-89F6-17CDA85C23D2}"/>
              </a:ext>
            </a:extLst>
          </p:cNvPr>
          <p:cNvGraphicFramePr>
            <a:graphicFrameLocks noChangeAspect="1"/>
          </p:cNvGraphicFramePr>
          <p:nvPr>
            <p:extLst>
              <p:ext uri="{D42A27DB-BD31-4B8C-83A1-F6EECF244321}">
                <p14:modId xmlns:p14="http://schemas.microsoft.com/office/powerpoint/2010/main" val="420609071"/>
              </p:ext>
            </p:extLst>
          </p:nvPr>
        </p:nvGraphicFramePr>
        <p:xfrm>
          <a:off x="5310044" y="2686068"/>
          <a:ext cx="3059764" cy="2162506"/>
        </p:xfrm>
        <a:graphic>
          <a:graphicData uri="http://schemas.openxmlformats.org/presentationml/2006/ole">
            <mc:AlternateContent xmlns:mc="http://schemas.openxmlformats.org/markup-compatibility/2006">
              <mc:Choice xmlns:v="urn:schemas-microsoft-com:vml" Requires="v">
                <p:oleObj spid="_x0000_s2053" name="Acrobat Document" r:id="rId4" imgW="6415723" imgH="4533776" progId="Acrobat.Document.DC">
                  <p:embed/>
                </p:oleObj>
              </mc:Choice>
              <mc:Fallback>
                <p:oleObj name="Acrobat Document" r:id="rId4" imgW="6415723" imgH="4533776" progId="Acrobat.Document.DC">
                  <p:embed/>
                  <p:pic>
                    <p:nvPicPr>
                      <p:cNvPr id="8" name="Object 7">
                        <a:extLst>
                          <a:ext uri="{FF2B5EF4-FFF2-40B4-BE49-F238E27FC236}">
                            <a16:creationId xmlns:a16="http://schemas.microsoft.com/office/drawing/2014/main" id="{031748BC-FCB3-4979-B110-E813F1740B7A}"/>
                          </a:ext>
                        </a:extLst>
                      </p:cNvPr>
                      <p:cNvPicPr/>
                      <p:nvPr/>
                    </p:nvPicPr>
                    <p:blipFill>
                      <a:blip r:embed="rId5"/>
                      <a:stretch>
                        <a:fillRect/>
                      </a:stretch>
                    </p:blipFill>
                    <p:spPr>
                      <a:xfrm>
                        <a:off x="5310044" y="2686068"/>
                        <a:ext cx="3059764" cy="2162506"/>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9C79DF3-7266-47CC-830E-F2A8E11AF5B7}"/>
              </a:ext>
            </a:extLst>
          </p:cNvPr>
          <p:cNvSpPr txBox="1"/>
          <p:nvPr/>
        </p:nvSpPr>
        <p:spPr>
          <a:xfrm>
            <a:off x="646112" y="2721967"/>
            <a:ext cx="4218496" cy="2031325"/>
          </a:xfrm>
          <a:prstGeom prst="rect">
            <a:avLst/>
          </a:prstGeom>
          <a:noFill/>
        </p:spPr>
        <p:txBody>
          <a:bodyPr wrap="square">
            <a:spAutoFit/>
          </a:bodyPr>
          <a:lstStyle/>
          <a:p>
            <a:pPr>
              <a:lnSpc>
                <a:spcPct val="100000"/>
              </a:lnSpc>
              <a:spcBef>
                <a:spcPct val="0"/>
              </a:spcBef>
              <a:buFont typeface="Arial" panose="020B0604020202020204" pitchFamily="34" charset="0"/>
              <a:buNone/>
            </a:pPr>
            <a:r>
              <a:rPr lang="en-GB" altLang="en-US" dirty="0">
                <a:solidFill>
                  <a:schemeClr val="tx1"/>
                </a:solidFill>
              </a:rPr>
              <a:t>This simple code is effective because it can be sent in a number of ways: visually, such as using a flashing light in short (dot) or long (dash) bursts; in written form with dots and dashes marked on a page or through sound with either short or long ‘beeps’.</a:t>
            </a:r>
          </a:p>
        </p:txBody>
      </p:sp>
    </p:spTree>
    <p:extLst>
      <p:ext uri="{BB962C8B-B14F-4D97-AF65-F5344CB8AC3E}">
        <p14:creationId xmlns:p14="http://schemas.microsoft.com/office/powerpoint/2010/main" val="22774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Morse Code</a:t>
            </a:r>
            <a:endParaRPr lang="en-GB" sz="1600" dirty="0">
              <a:solidFill>
                <a:schemeClr val="bg1"/>
              </a:solidFill>
            </a:endParaRPr>
          </a:p>
        </p:txBody>
      </p:sp>
      <p:sp>
        <p:nvSpPr>
          <p:cNvPr id="3" name="TextBox 1">
            <a:extLst>
              <a:ext uri="{FF2B5EF4-FFF2-40B4-BE49-F238E27FC236}">
                <a16:creationId xmlns:a16="http://schemas.microsoft.com/office/drawing/2014/main" id="{E4D2A6BD-7231-45A1-A153-1D316EA03FA9}"/>
              </a:ext>
            </a:extLst>
          </p:cNvPr>
          <p:cNvSpPr txBox="1">
            <a:spLocks noChangeArrowheads="1"/>
          </p:cNvSpPr>
          <p:nvPr/>
        </p:nvSpPr>
        <p:spPr bwMode="auto">
          <a:xfrm>
            <a:off x="646112" y="1708123"/>
            <a:ext cx="7851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equipment most commonly used to send and receive a message using Morse code is a telegraph key and a receiver. </a:t>
            </a:r>
          </a:p>
        </p:txBody>
      </p:sp>
      <p:grpSp>
        <p:nvGrpSpPr>
          <p:cNvPr id="46" name="Group 45">
            <a:extLst>
              <a:ext uri="{FF2B5EF4-FFF2-40B4-BE49-F238E27FC236}">
                <a16:creationId xmlns:a16="http://schemas.microsoft.com/office/drawing/2014/main" id="{66CC8545-771B-4FA3-B756-04A56ABC2394}"/>
              </a:ext>
            </a:extLst>
          </p:cNvPr>
          <p:cNvGrpSpPr/>
          <p:nvPr/>
        </p:nvGrpSpPr>
        <p:grpSpPr>
          <a:xfrm>
            <a:off x="518160" y="2548098"/>
            <a:ext cx="4378007" cy="4022872"/>
            <a:chOff x="518160" y="2548098"/>
            <a:chExt cx="4378007" cy="4022872"/>
          </a:xfrm>
        </p:grpSpPr>
        <p:sp>
          <p:nvSpPr>
            <p:cNvPr id="25" name="Rectangle 24">
              <a:extLst>
                <a:ext uri="{FF2B5EF4-FFF2-40B4-BE49-F238E27FC236}">
                  <a16:creationId xmlns:a16="http://schemas.microsoft.com/office/drawing/2014/main" id="{1A6E4C49-5EC9-4E6B-BC90-F74FF7BD6E9A}"/>
                </a:ext>
              </a:extLst>
            </p:cNvPr>
            <p:cNvSpPr/>
            <p:nvPr/>
          </p:nvSpPr>
          <p:spPr>
            <a:xfrm>
              <a:off x="518160" y="4201174"/>
              <a:ext cx="4378007" cy="2120378"/>
            </a:xfrm>
            <a:prstGeom prst="rect">
              <a:avLst/>
            </a:prstGeom>
            <a:solidFill>
              <a:schemeClr val="accent4">
                <a:lumMod val="40000"/>
                <a:lumOff val="60000"/>
              </a:schemeClr>
            </a:solidFill>
            <a:ln>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
              <a:extLst>
                <a:ext uri="{FF2B5EF4-FFF2-40B4-BE49-F238E27FC236}">
                  <a16:creationId xmlns:a16="http://schemas.microsoft.com/office/drawing/2014/main" id="{1086A642-4675-4CC9-AF0B-8CE7A770154C}"/>
                </a:ext>
              </a:extLst>
            </p:cNvPr>
            <p:cNvSpPr>
              <a:spLocks noChangeArrowheads="1"/>
            </p:cNvSpPr>
            <p:nvPr/>
          </p:nvSpPr>
          <p:spPr bwMode="auto">
            <a:xfrm>
              <a:off x="574229" y="4262646"/>
              <a:ext cx="43219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The person sending the message taps the round end of the telegraph key which creates an electrical signal. The taps are either short for a dot or long for a dash. </a:t>
              </a:r>
            </a:p>
            <a:p>
              <a:r>
                <a:rPr lang="en-GB" altLang="en-US" dirty="0"/>
                <a:t>The signal is then transmitted, either through radio waves or along a telegraph wire, to a receiver. </a:t>
              </a:r>
            </a:p>
            <a:p>
              <a:endParaRPr lang="en-GB" altLang="en-US" dirty="0"/>
            </a:p>
          </p:txBody>
        </p:sp>
        <p:sp>
          <p:nvSpPr>
            <p:cNvPr id="9" name="Rectangle 8">
              <a:extLst>
                <a:ext uri="{FF2B5EF4-FFF2-40B4-BE49-F238E27FC236}">
                  <a16:creationId xmlns:a16="http://schemas.microsoft.com/office/drawing/2014/main" id="{17E7F83D-44FE-4C63-9550-B17BA82B9428}"/>
                </a:ext>
              </a:extLst>
            </p:cNvPr>
            <p:cNvSpPr/>
            <p:nvPr/>
          </p:nvSpPr>
          <p:spPr>
            <a:xfrm>
              <a:off x="1861661" y="2548098"/>
              <a:ext cx="1692433" cy="1727692"/>
            </a:xfrm>
            <a:prstGeom prst="rect">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AA28968-7B89-4B5D-8BA1-9F7ACD2CD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210" y="2652161"/>
              <a:ext cx="2797906" cy="1513663"/>
            </a:xfrm>
            <a:prstGeom prst="rect">
              <a:avLst/>
            </a:prstGeom>
          </p:spPr>
        </p:pic>
      </p:grpSp>
      <p:grpSp>
        <p:nvGrpSpPr>
          <p:cNvPr id="47" name="Group 46">
            <a:extLst>
              <a:ext uri="{FF2B5EF4-FFF2-40B4-BE49-F238E27FC236}">
                <a16:creationId xmlns:a16="http://schemas.microsoft.com/office/drawing/2014/main" id="{F9612132-DD5D-4B97-9155-774BA8F1A690}"/>
              </a:ext>
            </a:extLst>
          </p:cNvPr>
          <p:cNvGrpSpPr/>
          <p:nvPr/>
        </p:nvGrpSpPr>
        <p:grpSpPr>
          <a:xfrm>
            <a:off x="5059680" y="2151416"/>
            <a:ext cx="3510091" cy="4169054"/>
            <a:chOff x="5059680" y="2151416"/>
            <a:chExt cx="3510091" cy="4169054"/>
          </a:xfrm>
        </p:grpSpPr>
        <p:sp>
          <p:nvSpPr>
            <p:cNvPr id="37" name="Rectangle 36">
              <a:extLst>
                <a:ext uri="{FF2B5EF4-FFF2-40B4-BE49-F238E27FC236}">
                  <a16:creationId xmlns:a16="http://schemas.microsoft.com/office/drawing/2014/main" id="{1E290471-9BD7-474D-AE8A-857C5C1A49A1}"/>
                </a:ext>
              </a:extLst>
            </p:cNvPr>
            <p:cNvSpPr/>
            <p:nvPr/>
          </p:nvSpPr>
          <p:spPr>
            <a:xfrm>
              <a:off x="5059680" y="4200092"/>
              <a:ext cx="3510091" cy="2120378"/>
            </a:xfrm>
            <a:prstGeom prst="rect">
              <a:avLst/>
            </a:prstGeom>
            <a:solidFill>
              <a:schemeClr val="accent4">
                <a:lumMod val="40000"/>
                <a:lumOff val="60000"/>
              </a:schemeClr>
            </a:solidFill>
            <a:ln>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3">
              <a:extLst>
                <a:ext uri="{FF2B5EF4-FFF2-40B4-BE49-F238E27FC236}">
                  <a16:creationId xmlns:a16="http://schemas.microsoft.com/office/drawing/2014/main" id="{04DBF1D6-4970-4262-A30E-0AFCE76E9EDC}"/>
                </a:ext>
              </a:extLst>
            </p:cNvPr>
            <p:cNvSpPr>
              <a:spLocks noChangeArrowheads="1"/>
            </p:cNvSpPr>
            <p:nvPr/>
          </p:nvSpPr>
          <p:spPr bwMode="auto">
            <a:xfrm>
              <a:off x="5202777" y="4274708"/>
              <a:ext cx="331346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The receiver turns the signal into marks on paper or a sound so the dots and dashes can be decoded and the message understood.</a:t>
              </a:r>
            </a:p>
          </p:txBody>
        </p:sp>
        <p:sp>
          <p:nvSpPr>
            <p:cNvPr id="41" name="Rectangle 40">
              <a:extLst>
                <a:ext uri="{FF2B5EF4-FFF2-40B4-BE49-F238E27FC236}">
                  <a16:creationId xmlns:a16="http://schemas.microsoft.com/office/drawing/2014/main" id="{01BAE03D-834F-48C6-B01E-CF9846232F82}"/>
                </a:ext>
              </a:extLst>
            </p:cNvPr>
            <p:cNvSpPr/>
            <p:nvPr/>
          </p:nvSpPr>
          <p:spPr>
            <a:xfrm>
              <a:off x="6006799" y="2547016"/>
              <a:ext cx="1692433" cy="1727692"/>
            </a:xfrm>
            <a:prstGeom prst="rect">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999AC9C6-2772-4FA9-B498-8B65DD394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0220" y="2151416"/>
              <a:ext cx="2439136" cy="2027011"/>
            </a:xfrm>
            <a:prstGeom prst="rect">
              <a:avLst/>
            </a:prstGeom>
          </p:spPr>
        </p:pic>
      </p:grpSp>
    </p:spTree>
    <p:extLst>
      <p:ext uri="{BB962C8B-B14F-4D97-AF65-F5344CB8AC3E}">
        <p14:creationId xmlns:p14="http://schemas.microsoft.com/office/powerpoint/2010/main" val="1952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527E0D-4E11-4B23-BED3-DF8C615D6EFC}"/>
              </a:ext>
            </a:extLst>
          </p:cNvPr>
          <p:cNvSpPr/>
          <p:nvPr/>
        </p:nvSpPr>
        <p:spPr>
          <a:xfrm>
            <a:off x="5424652" y="3558491"/>
            <a:ext cx="2896679" cy="2788935"/>
          </a:xfrm>
          <a:prstGeom prst="rect">
            <a:avLst/>
          </a:prstGeom>
          <a:solidFill>
            <a:schemeClr val="accent4">
              <a:lumMod val="40000"/>
              <a:lumOff val="60000"/>
            </a:schemeClr>
          </a:solidFill>
          <a:ln>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The Inventor</a:t>
            </a:r>
          </a:p>
        </p:txBody>
      </p:sp>
      <p:sp>
        <p:nvSpPr>
          <p:cNvPr id="9" name="TextBox 1">
            <a:extLst>
              <a:ext uri="{FF2B5EF4-FFF2-40B4-BE49-F238E27FC236}">
                <a16:creationId xmlns:a16="http://schemas.microsoft.com/office/drawing/2014/main" id="{50A23C2A-0183-4689-9E57-BCF81B309F25}"/>
              </a:ext>
            </a:extLst>
          </p:cNvPr>
          <p:cNvSpPr txBox="1">
            <a:spLocks noChangeArrowheads="1"/>
          </p:cNvSpPr>
          <p:nvPr/>
        </p:nvSpPr>
        <p:spPr bwMode="auto">
          <a:xfrm>
            <a:off x="661047" y="2947408"/>
            <a:ext cx="465416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He went to Yale University and became interested in a new phenomenon called electricity. After some time spent as an artist, he later became interested in the possibility of an electric telegraph being used to send messages over long distances.</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He began working on his invention in 1832 and by 1844, he had developed it as a system that could really work.</a:t>
            </a:r>
          </a:p>
          <a:p>
            <a:pPr>
              <a:lnSpc>
                <a:spcPct val="100000"/>
              </a:lnSpc>
              <a:spcBef>
                <a:spcPct val="0"/>
              </a:spcBef>
              <a:buFontTx/>
              <a:buNone/>
            </a:pPr>
            <a:endParaRPr lang="en-GB" altLang="en-US" dirty="0">
              <a:solidFill>
                <a:schemeClr val="tx1"/>
              </a:solidFill>
            </a:endParaRPr>
          </a:p>
        </p:txBody>
      </p:sp>
      <p:pic>
        <p:nvPicPr>
          <p:cNvPr id="11" name="Picture 10">
            <a:extLst>
              <a:ext uri="{FF2B5EF4-FFF2-40B4-BE49-F238E27FC236}">
                <a16:creationId xmlns:a16="http://schemas.microsoft.com/office/drawing/2014/main" id="{A27F68F5-BE93-4AE8-BF6D-0DFF9EF19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657" r="4427"/>
          <a:stretch/>
        </p:blipFill>
        <p:spPr>
          <a:xfrm>
            <a:off x="3477208" y="3264338"/>
            <a:ext cx="5211050" cy="3148654"/>
          </a:xfrm>
          <a:prstGeom prst="roundRect">
            <a:avLst>
              <a:gd name="adj" fmla="val 4814"/>
            </a:avLst>
          </a:prstGeom>
        </p:spPr>
      </p:pic>
      <p:sp>
        <p:nvSpPr>
          <p:cNvPr id="13" name="TextBox 12">
            <a:extLst>
              <a:ext uri="{FF2B5EF4-FFF2-40B4-BE49-F238E27FC236}">
                <a16:creationId xmlns:a16="http://schemas.microsoft.com/office/drawing/2014/main" id="{D59B1A97-DA92-45C5-8B21-1995179A14AA}"/>
              </a:ext>
            </a:extLst>
          </p:cNvPr>
          <p:cNvSpPr txBox="1"/>
          <p:nvPr/>
        </p:nvSpPr>
        <p:spPr>
          <a:xfrm>
            <a:off x="661047" y="1856421"/>
            <a:ext cx="7851890" cy="923330"/>
          </a:xfrm>
          <a:prstGeom prst="rect">
            <a:avLst/>
          </a:prstGeom>
          <a:noFill/>
        </p:spPr>
        <p:txBody>
          <a:bodyPr wrap="square">
            <a:spAutoFit/>
          </a:bodyPr>
          <a:lstStyle/>
          <a:p>
            <a:r>
              <a:rPr lang="en-GB" dirty="0"/>
              <a:t>Samuel FB Morse was born 27th April 1791 in Massachusetts, United States. He was an American painter and inventor and he created the electric telegraph and later, Morse code.</a:t>
            </a:r>
          </a:p>
        </p:txBody>
      </p:sp>
    </p:spTree>
    <p:extLst>
      <p:ext uri="{BB962C8B-B14F-4D97-AF65-F5344CB8AC3E}">
        <p14:creationId xmlns:p14="http://schemas.microsoft.com/office/powerpoint/2010/main" val="3059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Alfred Vail</a:t>
            </a:r>
            <a:endParaRPr lang="en-GB" sz="1600" dirty="0">
              <a:solidFill>
                <a:schemeClr val="bg1"/>
              </a:solidFill>
              <a:latin typeface="+mn-lt"/>
            </a:endParaRPr>
          </a:p>
        </p:txBody>
      </p:sp>
      <p:sp>
        <p:nvSpPr>
          <p:cNvPr id="3" name="TextBox 1">
            <a:extLst>
              <a:ext uri="{FF2B5EF4-FFF2-40B4-BE49-F238E27FC236}">
                <a16:creationId xmlns:a16="http://schemas.microsoft.com/office/drawing/2014/main" id="{3380BCB7-AE10-463F-A50B-1732ABE1427F}"/>
              </a:ext>
            </a:extLst>
          </p:cNvPr>
          <p:cNvSpPr txBox="1">
            <a:spLocks noChangeArrowheads="1"/>
          </p:cNvSpPr>
          <p:nvPr/>
        </p:nvSpPr>
        <p:spPr bwMode="auto">
          <a:xfrm>
            <a:off x="606044" y="2873019"/>
            <a:ext cx="405304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Samuel Morse began working with another inventor called Alfred Vail. He was a talented mechanic who agreed to construct the telegraph equipment. He improved the design of the Morse code equipment, making it more compact. He also worked out the final form of the code itself. Alfred’s great skill was invaluable to the development of Morse code and how it was transmitted.</a:t>
            </a:r>
          </a:p>
        </p:txBody>
      </p:sp>
      <p:grpSp>
        <p:nvGrpSpPr>
          <p:cNvPr id="13" name="Group 12">
            <a:extLst>
              <a:ext uri="{FF2B5EF4-FFF2-40B4-BE49-F238E27FC236}">
                <a16:creationId xmlns:a16="http://schemas.microsoft.com/office/drawing/2014/main" id="{25CB0A71-F7C6-41B6-95EC-BC785C6629E3}"/>
              </a:ext>
            </a:extLst>
          </p:cNvPr>
          <p:cNvGrpSpPr/>
          <p:nvPr/>
        </p:nvGrpSpPr>
        <p:grpSpPr>
          <a:xfrm>
            <a:off x="5094888" y="3346946"/>
            <a:ext cx="3364992" cy="3058494"/>
            <a:chOff x="5094888" y="3346946"/>
            <a:chExt cx="3364992" cy="3058494"/>
          </a:xfrm>
        </p:grpSpPr>
        <p:sp>
          <p:nvSpPr>
            <p:cNvPr id="4" name="Rectangle 3">
              <a:extLst>
                <a:ext uri="{FF2B5EF4-FFF2-40B4-BE49-F238E27FC236}">
                  <a16:creationId xmlns:a16="http://schemas.microsoft.com/office/drawing/2014/main" id="{5DF7C533-2334-42E3-A124-8B044E64B5E0}"/>
                </a:ext>
              </a:extLst>
            </p:cNvPr>
            <p:cNvSpPr/>
            <p:nvPr/>
          </p:nvSpPr>
          <p:spPr>
            <a:xfrm>
              <a:off x="5424652" y="3558491"/>
              <a:ext cx="2896679" cy="2788935"/>
            </a:xfrm>
            <a:prstGeom prst="rect">
              <a:avLst/>
            </a:prstGeom>
            <a:solidFill>
              <a:schemeClr val="accent4">
                <a:lumMod val="40000"/>
                <a:lumOff val="60000"/>
              </a:schemeClr>
            </a:solidFill>
            <a:ln>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DCA3B55-2CAE-42E6-9BF3-A774971DE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888" y="3346946"/>
              <a:ext cx="3364992" cy="3058494"/>
            </a:xfrm>
            <a:prstGeom prst="rect">
              <a:avLst/>
            </a:prstGeom>
          </p:spPr>
        </p:pic>
      </p:grpSp>
      <p:sp>
        <p:nvSpPr>
          <p:cNvPr id="15" name="TextBox 14">
            <a:extLst>
              <a:ext uri="{FF2B5EF4-FFF2-40B4-BE49-F238E27FC236}">
                <a16:creationId xmlns:a16="http://schemas.microsoft.com/office/drawing/2014/main" id="{CFCD804C-3DF6-4999-8F84-A095FE974BAD}"/>
              </a:ext>
            </a:extLst>
          </p:cNvPr>
          <p:cNvSpPr txBox="1"/>
          <p:nvPr/>
        </p:nvSpPr>
        <p:spPr>
          <a:xfrm>
            <a:off x="684120" y="1833970"/>
            <a:ext cx="7697880" cy="923330"/>
          </a:xfrm>
          <a:prstGeom prst="rect">
            <a:avLst/>
          </a:prstGeom>
          <a:noFill/>
        </p:spPr>
        <p:txBody>
          <a:bodyPr wrap="square">
            <a:spAutoFit/>
          </a:bodyPr>
          <a:lstStyle/>
          <a:p>
            <a:r>
              <a:rPr lang="en-GB" dirty="0"/>
              <a:t>At first, Morse’s system only transmitted numbers. The person who received the messages would then need to use a dictionary to translate the numbers into words. This took a long time and wasn’t very efficient.</a:t>
            </a:r>
          </a:p>
        </p:txBody>
      </p:sp>
    </p:spTree>
    <p:extLst>
      <p:ext uri="{BB962C8B-B14F-4D97-AF65-F5344CB8AC3E}">
        <p14:creationId xmlns:p14="http://schemas.microsoft.com/office/powerpoint/2010/main" val="14364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A02D76D-C3A5-4C2A-970F-EFF5629F1BFE}"/>
              </a:ext>
            </a:extLst>
          </p:cNvPr>
          <p:cNvSpPr/>
          <p:nvPr/>
        </p:nvSpPr>
        <p:spPr>
          <a:xfrm>
            <a:off x="8382000" y="6569888"/>
            <a:ext cx="76200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20">
            <a:extLst>
              <a:ext uri="{FF2B5EF4-FFF2-40B4-BE49-F238E27FC236}">
                <a16:creationId xmlns:a16="http://schemas.microsoft.com/office/drawing/2014/main" id="{F0246455-A5C9-42AA-9E87-80EDFE496A47}"/>
              </a:ext>
            </a:extLst>
          </p:cNvPr>
          <p:cNvSpPr txBox="1">
            <a:spLocks/>
          </p:cNvSpPr>
          <p:nvPr/>
        </p:nvSpPr>
        <p:spPr>
          <a:xfrm>
            <a:off x="444500" y="765175"/>
            <a:ext cx="8237538" cy="857250"/>
          </a:xfrm>
          <a:prstGeom prst="roundRect">
            <a:avLst>
              <a:gd name="adj" fmla="val 0"/>
            </a:avLst>
          </a:prstGeom>
          <a:solidFill>
            <a:srgbClr val="08743A"/>
          </a:solid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latin typeface="+mn-lt"/>
              </a:rPr>
              <a:t>The First Message</a:t>
            </a:r>
            <a:endParaRPr lang="en-GB" sz="1600" dirty="0">
              <a:solidFill>
                <a:schemeClr val="bg1"/>
              </a:solidFill>
              <a:latin typeface="+mn-lt"/>
            </a:endParaRPr>
          </a:p>
        </p:txBody>
      </p:sp>
      <p:sp>
        <p:nvSpPr>
          <p:cNvPr id="8" name="TextBox 1">
            <a:extLst>
              <a:ext uri="{FF2B5EF4-FFF2-40B4-BE49-F238E27FC236}">
                <a16:creationId xmlns:a16="http://schemas.microsoft.com/office/drawing/2014/main" id="{795F3EB4-5F9F-43EA-9971-B5AFE41794FF}"/>
              </a:ext>
            </a:extLst>
          </p:cNvPr>
          <p:cNvSpPr txBox="1">
            <a:spLocks noChangeArrowheads="1"/>
          </p:cNvSpPr>
          <p:nvPr/>
        </p:nvSpPr>
        <p:spPr bwMode="auto">
          <a:xfrm>
            <a:off x="537368" y="1779207"/>
            <a:ext cx="77692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On 24</a:t>
            </a:r>
            <a:r>
              <a:rPr lang="en-GB" altLang="en-US" baseline="30000" dirty="0">
                <a:solidFill>
                  <a:schemeClr val="tx1"/>
                </a:solidFill>
              </a:rPr>
              <a:t>th</a:t>
            </a:r>
            <a:r>
              <a:rPr lang="en-GB" altLang="en-US" dirty="0">
                <a:solidFill>
                  <a:schemeClr val="tx1"/>
                </a:solidFill>
              </a:rPr>
              <a:t> May 1844, Morse and Vail were given the opportunity to demonstrate this new invention to the US government called Congress. They were allowed to build an electric telegraph just for the demonstration from Washington DC to Baltimore. It was 35 miles long. </a:t>
            </a:r>
          </a:p>
          <a:p>
            <a:pPr>
              <a:lnSpc>
                <a:spcPct val="100000"/>
              </a:lnSpc>
              <a:spcBef>
                <a:spcPct val="0"/>
              </a:spcBef>
              <a:buFontTx/>
              <a:buNone/>
            </a:pPr>
            <a:endParaRPr lang="en-GB" altLang="en-US" dirty="0">
              <a:solidFill>
                <a:schemeClr val="tx1"/>
              </a:solidFill>
            </a:endParaRPr>
          </a:p>
        </p:txBody>
      </p:sp>
      <p:sp>
        <p:nvSpPr>
          <p:cNvPr id="10" name="TextBox 9">
            <a:extLst>
              <a:ext uri="{FF2B5EF4-FFF2-40B4-BE49-F238E27FC236}">
                <a16:creationId xmlns:a16="http://schemas.microsoft.com/office/drawing/2014/main" id="{E3439CDF-F3D1-4915-B756-0E98111100B9}"/>
              </a:ext>
            </a:extLst>
          </p:cNvPr>
          <p:cNvSpPr txBox="1"/>
          <p:nvPr/>
        </p:nvSpPr>
        <p:spPr>
          <a:xfrm>
            <a:off x="537368" y="3323591"/>
            <a:ext cx="8069264" cy="646331"/>
          </a:xfrm>
          <a:prstGeom prst="rect">
            <a:avLst/>
          </a:prstGeom>
          <a:solidFill>
            <a:schemeClr val="accent4">
              <a:lumMod val="40000"/>
              <a:lumOff val="60000"/>
            </a:schemeClr>
          </a:solidFill>
        </p:spPr>
        <p:txBody>
          <a:bodyPr wrap="square">
            <a:spAutoFit/>
          </a:bodyPr>
          <a:lstStyle/>
          <a:p>
            <a:r>
              <a:rPr lang="en-GB" dirty="0"/>
              <a:t>The first message they sent using Morse code was, “What God hath wrought”. </a:t>
            </a:r>
          </a:p>
          <a:p>
            <a:r>
              <a:rPr lang="en-GB" dirty="0"/>
              <a:t>It was a huge success.</a:t>
            </a:r>
          </a:p>
        </p:txBody>
      </p:sp>
    </p:spTree>
    <p:extLst>
      <p:ext uri="{BB962C8B-B14F-4D97-AF65-F5344CB8AC3E}">
        <p14:creationId xmlns:p14="http://schemas.microsoft.com/office/powerpoint/2010/main" val="28304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41</TotalTime>
  <Words>954</Words>
  <Application>Microsoft Office PowerPoint</Application>
  <PresentationFormat>On-screen Show (4:3)</PresentationFormat>
  <Paragraphs>49</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Twinkl</vt:lpstr>
      <vt:lpstr>Arial</vt:lpstr>
      <vt:lpstr>Calibri</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Claire Kerekes</cp:lastModifiedBy>
  <cp:revision>7</cp:revision>
  <dcterms:created xsi:type="dcterms:W3CDTF">2020-04-13T12:09:49Z</dcterms:created>
  <dcterms:modified xsi:type="dcterms:W3CDTF">2020-11-05T15:22:25Z</dcterms:modified>
</cp:coreProperties>
</file>